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Libre Franklin" charset="1" panose="00000500000000000000"/>
      <p:regular r:id="rId16"/>
    </p:embeddedFont>
    <p:embeddedFont>
      <p:font typeface="Libre Franklin Bold" charset="1" panose="00000800000000000000"/>
      <p:regular r:id="rId17"/>
    </p:embeddedFont>
    <p:embeddedFont>
      <p:font typeface="Libre Franklin Italics" charset="1" panose="00000500000000000000"/>
      <p:regular r:id="rId18"/>
    </p:embeddedFont>
    <p:embeddedFont>
      <p:font typeface="Libre Franklin Bold Italics" charset="1" panose="00000800000000000000"/>
      <p:regular r:id="rId19"/>
    </p:embeddedFont>
    <p:embeddedFont>
      <p:font typeface="Libre Franklin Thin" charset="1" panose="00000300000000000000"/>
      <p:regular r:id="rId20"/>
    </p:embeddedFont>
    <p:embeddedFont>
      <p:font typeface="Libre Franklin Thin Italics" charset="1" panose="00000300000000000000"/>
      <p:regular r:id="rId21"/>
    </p:embeddedFont>
    <p:embeddedFont>
      <p:font typeface="Libre Franklin Extra-Light" charset="1" panose="00000300000000000000"/>
      <p:regular r:id="rId22"/>
    </p:embeddedFont>
    <p:embeddedFont>
      <p:font typeface="Libre Franklin Extra-Light Italics" charset="1" panose="00000300000000000000"/>
      <p:regular r:id="rId23"/>
    </p:embeddedFont>
    <p:embeddedFont>
      <p:font typeface="Libre Franklin Light" charset="1" panose="00000400000000000000"/>
      <p:regular r:id="rId24"/>
    </p:embeddedFont>
    <p:embeddedFont>
      <p:font typeface="Libre Franklin Light Italics" charset="1" panose="00000400000000000000"/>
      <p:regular r:id="rId25"/>
    </p:embeddedFont>
    <p:embeddedFont>
      <p:font typeface="Libre Franklin Medium" charset="1" panose="00000600000000000000"/>
      <p:regular r:id="rId26"/>
    </p:embeddedFont>
    <p:embeddedFont>
      <p:font typeface="Libre Franklin Medium Italics" charset="1" panose="00000600000000000000"/>
      <p:regular r:id="rId27"/>
    </p:embeddedFont>
    <p:embeddedFont>
      <p:font typeface="Libre Franklin Semi-Bold" charset="1" panose="00000700000000000000"/>
      <p:regular r:id="rId28"/>
    </p:embeddedFont>
    <p:embeddedFont>
      <p:font typeface="Libre Franklin Semi-Bold Italics" charset="1" panose="00000700000000000000"/>
      <p:regular r:id="rId29"/>
    </p:embeddedFont>
    <p:embeddedFont>
      <p:font typeface="Libre Franklin Ultra-Bold" charset="1" panose="00000900000000000000"/>
      <p:regular r:id="rId30"/>
    </p:embeddedFont>
    <p:embeddedFont>
      <p:font typeface="Libre Franklin Ultra-Bold Italics" charset="1" panose="00000900000000000000"/>
      <p:regular r:id="rId31"/>
    </p:embeddedFont>
    <p:embeddedFont>
      <p:font typeface="Libre Franklin Heavy" charset="1" panose="00000A00000000000000"/>
      <p:regular r:id="rId32"/>
    </p:embeddedFont>
    <p:embeddedFont>
      <p:font typeface="Libre Franklin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 Id="rId6"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5.jpeg" Type="http://schemas.openxmlformats.org/officeDocument/2006/relationships/image"/><Relationship Id="rId7" Target="https://ahmadscompany38.eu.teamwork.com/app/projects/564674/tasks/table"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7.png" Type="http://schemas.openxmlformats.org/officeDocument/2006/relationships/image"/><Relationship Id="rId7" Target="https://github.com/Tonyrj/Data-Scienc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09119" y="6807203"/>
            <a:ext cx="1495730" cy="1417204"/>
          </a:xfrm>
          <a:custGeom>
            <a:avLst/>
            <a:gdLst/>
            <a:ahLst/>
            <a:cxnLst/>
            <a:rect r="r" b="b" t="t" l="l"/>
            <a:pathLst>
              <a:path h="1417204" w="1495730">
                <a:moveTo>
                  <a:pt x="0" y="0"/>
                </a:moveTo>
                <a:lnTo>
                  <a:pt x="1495730" y="0"/>
                </a:lnTo>
                <a:lnTo>
                  <a:pt x="1495730" y="1417204"/>
                </a:lnTo>
                <a:lnTo>
                  <a:pt x="0" y="1417204"/>
                </a:lnTo>
                <a:lnTo>
                  <a:pt x="0" y="0"/>
                </a:lnTo>
                <a:close/>
              </a:path>
            </a:pathLst>
          </a:custGeom>
          <a:blipFill>
            <a:blip r:embed="rId4"/>
            <a:stretch>
              <a:fillRect l="0" t="0" r="0" b="0"/>
            </a:stretch>
          </a:blipFill>
        </p:spPr>
      </p:sp>
      <p:sp>
        <p:nvSpPr>
          <p:cNvPr name="Freeform 4" id="4"/>
          <p:cNvSpPr/>
          <p:nvPr/>
        </p:nvSpPr>
        <p:spPr>
          <a:xfrm flipH="false" flipV="false" rot="6314306">
            <a:off x="-2988507" y="-5870413"/>
            <a:ext cx="9681882" cy="9258300"/>
          </a:xfrm>
          <a:custGeom>
            <a:avLst/>
            <a:gdLst/>
            <a:ahLst/>
            <a:cxnLst/>
            <a:rect r="r" b="b" t="t" l="l"/>
            <a:pathLst>
              <a:path h="9258300" w="9681882">
                <a:moveTo>
                  <a:pt x="0" y="0"/>
                </a:moveTo>
                <a:lnTo>
                  <a:pt x="9681883" y="0"/>
                </a:lnTo>
                <a:lnTo>
                  <a:pt x="9681883" y="9258300"/>
                </a:lnTo>
                <a:lnTo>
                  <a:pt x="0" y="9258300"/>
                </a:lnTo>
                <a:lnTo>
                  <a:pt x="0" y="0"/>
                </a:lnTo>
                <a:close/>
              </a:path>
            </a:pathLst>
          </a:custGeom>
          <a:blipFill>
            <a:blip r:embed="rId5"/>
            <a:stretch>
              <a:fillRect l="0" t="0" r="0" b="0"/>
            </a:stretch>
          </a:blipFill>
        </p:spPr>
      </p:sp>
      <p:sp>
        <p:nvSpPr>
          <p:cNvPr name="Freeform 5" id="5"/>
          <p:cNvSpPr/>
          <p:nvPr/>
        </p:nvSpPr>
        <p:spPr>
          <a:xfrm flipH="false" flipV="false" rot="0">
            <a:off x="12739832" y="3914169"/>
            <a:ext cx="3613780" cy="3455678"/>
          </a:xfrm>
          <a:custGeom>
            <a:avLst/>
            <a:gdLst/>
            <a:ahLst/>
            <a:cxnLst/>
            <a:rect r="r" b="b" t="t" l="l"/>
            <a:pathLst>
              <a:path h="3455678" w="3613780">
                <a:moveTo>
                  <a:pt x="0" y="0"/>
                </a:moveTo>
                <a:lnTo>
                  <a:pt x="3613780" y="0"/>
                </a:lnTo>
                <a:lnTo>
                  <a:pt x="3613780" y="3455678"/>
                </a:lnTo>
                <a:lnTo>
                  <a:pt x="0" y="3455678"/>
                </a:lnTo>
                <a:lnTo>
                  <a:pt x="0" y="0"/>
                </a:lnTo>
                <a:close/>
              </a:path>
            </a:pathLst>
          </a:custGeom>
          <a:blipFill>
            <a:blip r:embed="rId5"/>
            <a:stretch>
              <a:fillRect l="0" t="0" r="0" b="0"/>
            </a:stretch>
          </a:blipFill>
        </p:spPr>
      </p:sp>
      <p:sp>
        <p:nvSpPr>
          <p:cNvPr name="TextBox 6" id="6"/>
          <p:cNvSpPr txBox="true"/>
          <p:nvPr/>
        </p:nvSpPr>
        <p:spPr>
          <a:xfrm rot="0">
            <a:off x="1028700" y="2327299"/>
            <a:ext cx="11170353" cy="4124325"/>
          </a:xfrm>
          <a:prstGeom prst="rect">
            <a:avLst/>
          </a:prstGeom>
        </p:spPr>
        <p:txBody>
          <a:bodyPr anchor="t" rtlCol="false" tIns="0" lIns="0" bIns="0" rIns="0">
            <a:spAutoFit/>
          </a:bodyPr>
          <a:lstStyle/>
          <a:p>
            <a:pPr>
              <a:lnSpc>
                <a:spcPts val="10800"/>
              </a:lnSpc>
            </a:pPr>
            <a:r>
              <a:rPr lang="en-US" sz="9000">
                <a:solidFill>
                  <a:srgbClr val="FFFFFF"/>
                </a:solidFill>
                <a:latin typeface="Libre Franklin Bold"/>
              </a:rPr>
              <a:t>Data Science Project Management</a:t>
            </a:r>
          </a:p>
        </p:txBody>
      </p:sp>
      <p:sp>
        <p:nvSpPr>
          <p:cNvPr name="Freeform 7" id="7"/>
          <p:cNvSpPr/>
          <p:nvPr/>
        </p:nvSpPr>
        <p:spPr>
          <a:xfrm flipH="false" flipV="false" rot="10336776">
            <a:off x="5829035" y="8270936"/>
            <a:ext cx="7677781" cy="6833225"/>
          </a:xfrm>
          <a:custGeom>
            <a:avLst/>
            <a:gdLst/>
            <a:ahLst/>
            <a:cxnLst/>
            <a:rect r="r" b="b" t="t" l="l"/>
            <a:pathLst>
              <a:path h="6833225" w="7677781">
                <a:moveTo>
                  <a:pt x="0" y="0"/>
                </a:moveTo>
                <a:lnTo>
                  <a:pt x="7677781" y="0"/>
                </a:lnTo>
                <a:lnTo>
                  <a:pt x="7677781" y="6833225"/>
                </a:lnTo>
                <a:lnTo>
                  <a:pt x="0" y="6833225"/>
                </a:lnTo>
                <a:lnTo>
                  <a:pt x="0" y="0"/>
                </a:lnTo>
                <a:close/>
              </a:path>
            </a:pathLst>
          </a:custGeom>
          <a:blipFill>
            <a:blip r:embed="rId6"/>
            <a:stretch>
              <a:fillRect l="0" t="0" r="0" b="0"/>
            </a:stretch>
          </a:blipFill>
        </p:spPr>
      </p:sp>
      <p:sp>
        <p:nvSpPr>
          <p:cNvPr name="TextBox 8" id="8"/>
          <p:cNvSpPr txBox="true"/>
          <p:nvPr/>
        </p:nvSpPr>
        <p:spPr>
          <a:xfrm rot="0">
            <a:off x="1028700" y="8157732"/>
            <a:ext cx="2666286" cy="1109344"/>
          </a:xfrm>
          <a:prstGeom prst="rect">
            <a:avLst/>
          </a:prstGeom>
        </p:spPr>
        <p:txBody>
          <a:bodyPr anchor="t" rtlCol="false" tIns="0" lIns="0" bIns="0" rIns="0">
            <a:spAutoFit/>
          </a:bodyPr>
          <a:lstStyle/>
          <a:p>
            <a:pPr algn="ctr">
              <a:lnSpc>
                <a:spcPts val="4480"/>
              </a:lnSpc>
            </a:pPr>
            <a:r>
              <a:rPr lang="en-US" sz="3200">
                <a:solidFill>
                  <a:srgbClr val="FFFFFF"/>
                </a:solidFill>
                <a:latin typeface="Libre Franklin Bold"/>
              </a:rPr>
              <a:t>Presented By</a:t>
            </a:r>
          </a:p>
          <a:p>
            <a:pPr>
              <a:lnSpc>
                <a:spcPts val="4480"/>
              </a:lnSpc>
            </a:pPr>
            <a:r>
              <a:rPr lang="en-US" sz="3200">
                <a:solidFill>
                  <a:srgbClr val="FFFFFF"/>
                </a:solidFill>
                <a:latin typeface="Libre Franklin Bold"/>
              </a:rPr>
              <a:t>Group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0" t="-1368" r="0" b="-1368"/>
            </a:stretch>
          </a:blipFill>
        </p:spPr>
      </p:sp>
      <p:sp>
        <p:nvSpPr>
          <p:cNvPr name="TextBox 8" id="8"/>
          <p:cNvSpPr txBox="true"/>
          <p:nvPr/>
        </p:nvSpPr>
        <p:spPr>
          <a:xfrm rot="0">
            <a:off x="2205344" y="1455660"/>
            <a:ext cx="59058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Github Repository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67" t="0" r="-67" b="0"/>
            </a:stretch>
          </a:blipFill>
        </p:spPr>
      </p:sp>
      <p:sp>
        <p:nvSpPr>
          <p:cNvPr name="TextBox 8" id="8"/>
          <p:cNvSpPr txBox="true"/>
          <p:nvPr/>
        </p:nvSpPr>
        <p:spPr>
          <a:xfrm rot="0">
            <a:off x="2205344" y="1455660"/>
            <a:ext cx="59058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Github Repository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0" t="-1675" r="0" b="-1675"/>
            </a:stretch>
          </a:blipFill>
        </p:spPr>
      </p:sp>
      <p:sp>
        <p:nvSpPr>
          <p:cNvPr name="TextBox 8" id="8"/>
          <p:cNvSpPr txBox="true"/>
          <p:nvPr/>
        </p:nvSpPr>
        <p:spPr>
          <a:xfrm rot="0">
            <a:off x="2205344" y="1383555"/>
            <a:ext cx="3170277"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Front 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0" t="-1238" r="0" b="-1238"/>
            </a:stretch>
          </a:blipFill>
        </p:spPr>
      </p:sp>
      <p:sp>
        <p:nvSpPr>
          <p:cNvPr name="TextBox 8" id="8"/>
          <p:cNvSpPr txBox="true"/>
          <p:nvPr/>
        </p:nvSpPr>
        <p:spPr>
          <a:xfrm rot="0">
            <a:off x="2205344" y="1383555"/>
            <a:ext cx="3170277"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Front 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4897" y="-265752"/>
            <a:ext cx="19232897" cy="10818505"/>
          </a:xfrm>
          <a:custGeom>
            <a:avLst/>
            <a:gdLst/>
            <a:ahLst/>
            <a:cxnLst/>
            <a:rect r="r" b="b" t="t" l="l"/>
            <a:pathLst>
              <a:path h="10818505" w="19232897">
                <a:moveTo>
                  <a:pt x="0" y="0"/>
                </a:moveTo>
                <a:lnTo>
                  <a:pt x="19232897" y="0"/>
                </a:lnTo>
                <a:lnTo>
                  <a:pt x="19232897"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293209" y="82186"/>
            <a:ext cx="35749" cy="2211479"/>
          </a:xfrm>
          <a:prstGeom prst="rect">
            <a:avLst/>
          </a:prstGeom>
          <a:solidFill>
            <a:srgbClr val="FFFFFF"/>
          </a:solidFill>
        </p:spPr>
      </p:sp>
      <p:sp>
        <p:nvSpPr>
          <p:cNvPr name="TextBox 4" id="4"/>
          <p:cNvSpPr txBox="true"/>
          <p:nvPr/>
        </p:nvSpPr>
        <p:spPr>
          <a:xfrm rot="0">
            <a:off x="5282911" y="5022300"/>
            <a:ext cx="11776210" cy="1201367"/>
          </a:xfrm>
          <a:prstGeom prst="rect">
            <a:avLst/>
          </a:prstGeom>
        </p:spPr>
        <p:txBody>
          <a:bodyPr anchor="t" rtlCol="false" tIns="0" lIns="0" bIns="0" rIns="0">
            <a:spAutoFit/>
          </a:bodyPr>
          <a:lstStyle/>
          <a:p>
            <a:pPr>
              <a:lnSpc>
                <a:spcPts val="9599"/>
              </a:lnSpc>
            </a:pPr>
            <a:r>
              <a:rPr lang="en-US" sz="7999">
                <a:solidFill>
                  <a:srgbClr val="FFFFFF"/>
                </a:solidFill>
                <a:latin typeface="Libre Franklin Bold"/>
              </a:rPr>
              <a:t>Thank You</a:t>
            </a:r>
          </a:p>
        </p:txBody>
      </p:sp>
      <p:sp>
        <p:nvSpPr>
          <p:cNvPr name="Freeform 5" id="5"/>
          <p:cNvSpPr/>
          <p:nvPr/>
        </p:nvSpPr>
        <p:spPr>
          <a:xfrm flipH="false" flipV="false" rot="2107556">
            <a:off x="6198494" y="-4283820"/>
            <a:ext cx="9029365" cy="8036135"/>
          </a:xfrm>
          <a:custGeom>
            <a:avLst/>
            <a:gdLst/>
            <a:ahLst/>
            <a:cxnLst/>
            <a:rect r="r" b="b" t="t" l="l"/>
            <a:pathLst>
              <a:path h="8036135" w="9029365">
                <a:moveTo>
                  <a:pt x="0" y="0"/>
                </a:moveTo>
                <a:lnTo>
                  <a:pt x="9029365" y="0"/>
                </a:lnTo>
                <a:lnTo>
                  <a:pt x="9029365" y="8036135"/>
                </a:lnTo>
                <a:lnTo>
                  <a:pt x="0" y="8036135"/>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TextBox 7" id="7"/>
          <p:cNvSpPr txBox="true"/>
          <p:nvPr/>
        </p:nvSpPr>
        <p:spPr>
          <a:xfrm rot="0">
            <a:off x="2058252" y="1429225"/>
            <a:ext cx="11558050" cy="1201367"/>
          </a:xfrm>
          <a:prstGeom prst="rect">
            <a:avLst/>
          </a:prstGeom>
        </p:spPr>
        <p:txBody>
          <a:bodyPr anchor="t" rtlCol="false" tIns="0" lIns="0" bIns="0" rIns="0">
            <a:spAutoFit/>
          </a:bodyPr>
          <a:lstStyle/>
          <a:p>
            <a:pPr>
              <a:lnSpc>
                <a:spcPts val="9599"/>
              </a:lnSpc>
            </a:pPr>
            <a:r>
              <a:rPr lang="en-US" sz="7999">
                <a:solidFill>
                  <a:srgbClr val="FFFFFF"/>
                </a:solidFill>
                <a:latin typeface="Libre Franklin Bold"/>
              </a:rPr>
              <a:t>Problem Statement</a:t>
            </a:r>
          </a:p>
        </p:txBody>
      </p:sp>
      <p:sp>
        <p:nvSpPr>
          <p:cNvPr name="TextBox 8" id="8"/>
          <p:cNvSpPr txBox="true"/>
          <p:nvPr/>
        </p:nvSpPr>
        <p:spPr>
          <a:xfrm rot="0">
            <a:off x="528818" y="3409873"/>
            <a:ext cx="14122891" cy="1926318"/>
          </a:xfrm>
          <a:prstGeom prst="rect">
            <a:avLst/>
          </a:prstGeom>
        </p:spPr>
        <p:txBody>
          <a:bodyPr anchor="t" rtlCol="false" tIns="0" lIns="0" bIns="0" rIns="0">
            <a:spAutoFit/>
          </a:bodyPr>
          <a:lstStyle/>
          <a:p>
            <a:pPr>
              <a:lnSpc>
                <a:spcPts val="3855"/>
              </a:lnSpc>
            </a:pPr>
            <a:r>
              <a:rPr lang="en-US" sz="2754">
                <a:solidFill>
                  <a:srgbClr val="000000"/>
                </a:solidFill>
                <a:latin typeface="Libre Franklin"/>
              </a:rPr>
              <a:t>The goal of this project is to construct a Convolutional Neural Network (CNN) to categorise photographs of clothing as "Real" or "Fake." The dataset includes grayscale pictures of several outfits, and the objective is to discern between genuine and fake goods with accuracy.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14306">
            <a:off x="12171508" y="-2710294"/>
            <a:ext cx="9681882" cy="9258300"/>
          </a:xfrm>
          <a:custGeom>
            <a:avLst/>
            <a:gdLst/>
            <a:ahLst/>
            <a:cxnLst/>
            <a:rect r="r" b="b" t="t" l="l"/>
            <a:pathLst>
              <a:path h="9258300" w="9681882">
                <a:moveTo>
                  <a:pt x="0" y="0"/>
                </a:moveTo>
                <a:lnTo>
                  <a:pt x="9681882" y="0"/>
                </a:lnTo>
                <a:lnTo>
                  <a:pt x="9681882" y="9258300"/>
                </a:lnTo>
                <a:lnTo>
                  <a:pt x="0" y="9258300"/>
                </a:lnTo>
                <a:lnTo>
                  <a:pt x="0" y="0"/>
                </a:lnTo>
                <a:close/>
              </a:path>
            </a:pathLst>
          </a:custGeom>
          <a:blipFill>
            <a:blip r:embed="rId4"/>
            <a:stretch>
              <a:fillRect l="0" t="0" r="0" b="0"/>
            </a:stretch>
          </a:blipFill>
        </p:spPr>
      </p:sp>
      <p:sp>
        <p:nvSpPr>
          <p:cNvPr name="Freeform 4" id="4"/>
          <p:cNvSpPr/>
          <p:nvPr/>
        </p:nvSpPr>
        <p:spPr>
          <a:xfrm flipH="false" flipV="false" rot="0">
            <a:off x="1028700" y="2147456"/>
            <a:ext cx="2350124" cy="3636556"/>
          </a:xfrm>
          <a:custGeom>
            <a:avLst/>
            <a:gdLst/>
            <a:ahLst/>
            <a:cxnLst/>
            <a:rect r="r" b="b" t="t" l="l"/>
            <a:pathLst>
              <a:path h="3636556" w="2350124">
                <a:moveTo>
                  <a:pt x="0" y="0"/>
                </a:moveTo>
                <a:lnTo>
                  <a:pt x="2350124" y="0"/>
                </a:lnTo>
                <a:lnTo>
                  <a:pt x="2350124" y="3636555"/>
                </a:lnTo>
                <a:lnTo>
                  <a:pt x="0" y="3636555"/>
                </a:lnTo>
                <a:lnTo>
                  <a:pt x="0" y="0"/>
                </a:lnTo>
                <a:close/>
              </a:path>
            </a:pathLst>
          </a:custGeom>
          <a:blipFill>
            <a:blip r:embed="rId5"/>
            <a:stretch>
              <a:fillRect l="0" t="0" r="0" b="0"/>
            </a:stretch>
          </a:blipFill>
        </p:spPr>
      </p:sp>
      <p:sp>
        <p:nvSpPr>
          <p:cNvPr name="Freeform 5" id="5"/>
          <p:cNvSpPr/>
          <p:nvPr/>
        </p:nvSpPr>
        <p:spPr>
          <a:xfrm flipH="false" flipV="false" rot="0">
            <a:off x="2086244" y="1654470"/>
            <a:ext cx="7658600" cy="2924628"/>
          </a:xfrm>
          <a:custGeom>
            <a:avLst/>
            <a:gdLst/>
            <a:ahLst/>
            <a:cxnLst/>
            <a:rect r="r" b="b" t="t" l="l"/>
            <a:pathLst>
              <a:path h="2924628" w="7658600">
                <a:moveTo>
                  <a:pt x="0" y="0"/>
                </a:moveTo>
                <a:lnTo>
                  <a:pt x="7658600" y="0"/>
                </a:lnTo>
                <a:lnTo>
                  <a:pt x="7658600" y="2924628"/>
                </a:lnTo>
                <a:lnTo>
                  <a:pt x="0" y="2924628"/>
                </a:lnTo>
                <a:lnTo>
                  <a:pt x="0" y="0"/>
                </a:lnTo>
                <a:close/>
              </a:path>
            </a:pathLst>
          </a:custGeom>
          <a:blipFill>
            <a:blip r:embed="rId6"/>
            <a:stretch>
              <a:fillRect l="0" t="0" r="0" b="0"/>
            </a:stretch>
          </a:blipFill>
        </p:spPr>
      </p:sp>
      <p:sp>
        <p:nvSpPr>
          <p:cNvPr name="Freeform 6" id="6"/>
          <p:cNvSpPr/>
          <p:nvPr/>
        </p:nvSpPr>
        <p:spPr>
          <a:xfrm flipH="false" flipV="false" rot="0">
            <a:off x="8525283" y="6155486"/>
            <a:ext cx="7605291" cy="3564980"/>
          </a:xfrm>
          <a:custGeom>
            <a:avLst/>
            <a:gdLst/>
            <a:ahLst/>
            <a:cxnLst/>
            <a:rect r="r" b="b" t="t" l="l"/>
            <a:pathLst>
              <a:path h="3564980" w="7605291">
                <a:moveTo>
                  <a:pt x="0" y="0"/>
                </a:moveTo>
                <a:lnTo>
                  <a:pt x="7605291" y="0"/>
                </a:lnTo>
                <a:lnTo>
                  <a:pt x="7605291" y="3564981"/>
                </a:lnTo>
                <a:lnTo>
                  <a:pt x="0" y="3564981"/>
                </a:lnTo>
                <a:lnTo>
                  <a:pt x="0" y="0"/>
                </a:lnTo>
                <a:close/>
              </a:path>
            </a:pathLst>
          </a:custGeom>
          <a:blipFill>
            <a:blip r:embed="rId7"/>
            <a:stretch>
              <a:fillRect l="0" t="0" r="0" b="0"/>
            </a:stretch>
          </a:blipFill>
        </p:spPr>
      </p:sp>
      <p:sp>
        <p:nvSpPr>
          <p:cNvPr name="TextBox 7" id="7"/>
          <p:cNvSpPr txBox="true"/>
          <p:nvPr/>
        </p:nvSpPr>
        <p:spPr>
          <a:xfrm rot="0">
            <a:off x="1220981" y="742950"/>
            <a:ext cx="5932804" cy="571500"/>
          </a:xfrm>
          <a:prstGeom prst="rect">
            <a:avLst/>
          </a:prstGeom>
        </p:spPr>
        <p:txBody>
          <a:bodyPr anchor="t" rtlCol="false" tIns="0" lIns="0" bIns="0" rIns="0">
            <a:spAutoFit/>
          </a:bodyPr>
          <a:lstStyle/>
          <a:p>
            <a:pPr>
              <a:lnSpc>
                <a:spcPts val="4560"/>
              </a:lnSpc>
            </a:pPr>
            <a:r>
              <a:rPr lang="en-US" sz="3800">
                <a:solidFill>
                  <a:srgbClr val="FFFFFF"/>
                </a:solidFill>
                <a:latin typeface="Libre Franklin Bold"/>
              </a:rPr>
              <a:t>Real Images :</a:t>
            </a:r>
          </a:p>
        </p:txBody>
      </p:sp>
      <p:sp>
        <p:nvSpPr>
          <p:cNvPr name="TextBox 8" id="8"/>
          <p:cNvSpPr txBox="true"/>
          <p:nvPr/>
        </p:nvSpPr>
        <p:spPr>
          <a:xfrm rot="0">
            <a:off x="6778442" y="5212511"/>
            <a:ext cx="5932804" cy="571500"/>
          </a:xfrm>
          <a:prstGeom prst="rect">
            <a:avLst/>
          </a:prstGeom>
        </p:spPr>
        <p:txBody>
          <a:bodyPr anchor="t" rtlCol="false" tIns="0" lIns="0" bIns="0" rIns="0">
            <a:spAutoFit/>
          </a:bodyPr>
          <a:lstStyle/>
          <a:p>
            <a:pPr>
              <a:lnSpc>
                <a:spcPts val="4560"/>
              </a:lnSpc>
            </a:pPr>
            <a:r>
              <a:rPr lang="en-US" sz="3800">
                <a:solidFill>
                  <a:srgbClr val="FFFFFF"/>
                </a:solidFill>
                <a:latin typeface="Libre Franklin Bold"/>
              </a:rPr>
              <a:t>Fake Images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TextBox 7" id="7"/>
          <p:cNvSpPr txBox="true"/>
          <p:nvPr/>
        </p:nvSpPr>
        <p:spPr>
          <a:xfrm rot="0">
            <a:off x="2205344" y="2490322"/>
            <a:ext cx="12669472" cy="3185060"/>
          </a:xfrm>
          <a:prstGeom prst="rect">
            <a:avLst/>
          </a:prstGeom>
        </p:spPr>
        <p:txBody>
          <a:bodyPr anchor="t" rtlCol="false" tIns="0" lIns="0" bIns="0" rIns="0">
            <a:spAutoFit/>
          </a:bodyPr>
          <a:lstStyle/>
          <a:p>
            <a:pPr>
              <a:lnSpc>
                <a:spcPts val="5043"/>
              </a:lnSpc>
            </a:pPr>
            <a:r>
              <a:rPr lang="en-US" sz="3602">
                <a:solidFill>
                  <a:srgbClr val="000000"/>
                </a:solidFill>
                <a:latin typeface="Libre Franklin"/>
              </a:rPr>
              <a:t>Using the training generator, the CNN model is trained on the preprocessed dataset. To avoid overfitting, a callback with an early stopping is used. Several metrics, including accuracy, precision, recall, and area under the curve (AUC), are used to assess the model's performance.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14306">
            <a:off x="12171508" y="-2710294"/>
            <a:ext cx="9681882" cy="9258300"/>
          </a:xfrm>
          <a:custGeom>
            <a:avLst/>
            <a:gdLst/>
            <a:ahLst/>
            <a:cxnLst/>
            <a:rect r="r" b="b" t="t" l="l"/>
            <a:pathLst>
              <a:path h="9258300" w="9681882">
                <a:moveTo>
                  <a:pt x="0" y="0"/>
                </a:moveTo>
                <a:lnTo>
                  <a:pt x="9681882" y="0"/>
                </a:lnTo>
                <a:lnTo>
                  <a:pt x="9681882" y="9258300"/>
                </a:lnTo>
                <a:lnTo>
                  <a:pt x="0" y="9258300"/>
                </a:lnTo>
                <a:lnTo>
                  <a:pt x="0" y="0"/>
                </a:lnTo>
                <a:close/>
              </a:path>
            </a:pathLst>
          </a:custGeom>
          <a:blipFill>
            <a:blip r:embed="rId4"/>
            <a:stretch>
              <a:fillRect l="0" t="0" r="0" b="0"/>
            </a:stretch>
          </a:blipFill>
        </p:spPr>
      </p:sp>
      <p:sp>
        <p:nvSpPr>
          <p:cNvPr name="Freeform 4" id="4"/>
          <p:cNvSpPr/>
          <p:nvPr/>
        </p:nvSpPr>
        <p:spPr>
          <a:xfrm flipH="false" flipV="false" rot="0">
            <a:off x="1028700" y="2147456"/>
            <a:ext cx="2350124" cy="3636556"/>
          </a:xfrm>
          <a:custGeom>
            <a:avLst/>
            <a:gdLst/>
            <a:ahLst/>
            <a:cxnLst/>
            <a:rect r="r" b="b" t="t" l="l"/>
            <a:pathLst>
              <a:path h="3636556" w="2350124">
                <a:moveTo>
                  <a:pt x="0" y="0"/>
                </a:moveTo>
                <a:lnTo>
                  <a:pt x="2350124" y="0"/>
                </a:lnTo>
                <a:lnTo>
                  <a:pt x="2350124" y="3636555"/>
                </a:lnTo>
                <a:lnTo>
                  <a:pt x="0" y="3636555"/>
                </a:lnTo>
                <a:lnTo>
                  <a:pt x="0" y="0"/>
                </a:lnTo>
                <a:close/>
              </a:path>
            </a:pathLst>
          </a:custGeom>
          <a:blipFill>
            <a:blip r:embed="rId5"/>
            <a:stretch>
              <a:fillRect l="0" t="0" r="0" b="0"/>
            </a:stretch>
          </a:blipFill>
        </p:spPr>
      </p:sp>
      <p:sp>
        <p:nvSpPr>
          <p:cNvPr name="Freeform 5" id="5"/>
          <p:cNvSpPr/>
          <p:nvPr/>
        </p:nvSpPr>
        <p:spPr>
          <a:xfrm flipH="false" flipV="false" rot="0">
            <a:off x="5179235" y="1424623"/>
            <a:ext cx="7929531" cy="8087245"/>
          </a:xfrm>
          <a:custGeom>
            <a:avLst/>
            <a:gdLst/>
            <a:ahLst/>
            <a:cxnLst/>
            <a:rect r="r" b="b" t="t" l="l"/>
            <a:pathLst>
              <a:path h="8087245" w="7929531">
                <a:moveTo>
                  <a:pt x="0" y="0"/>
                </a:moveTo>
                <a:lnTo>
                  <a:pt x="7929530" y="0"/>
                </a:lnTo>
                <a:lnTo>
                  <a:pt x="7929530" y="8087245"/>
                </a:lnTo>
                <a:lnTo>
                  <a:pt x="0" y="8087245"/>
                </a:lnTo>
                <a:lnTo>
                  <a:pt x="0" y="0"/>
                </a:lnTo>
                <a:close/>
              </a:path>
            </a:pathLst>
          </a:custGeom>
          <a:blipFill>
            <a:blip r:embed="rId6"/>
            <a:stretch>
              <a:fillRect l="0" t="0" r="0" b="0"/>
            </a:stretch>
          </a:blipFill>
        </p:spPr>
      </p:sp>
      <p:sp>
        <p:nvSpPr>
          <p:cNvPr name="TextBox 6" id="6"/>
          <p:cNvSpPr txBox="true"/>
          <p:nvPr/>
        </p:nvSpPr>
        <p:spPr>
          <a:xfrm rot="0">
            <a:off x="1628215" y="537527"/>
            <a:ext cx="2581394" cy="887095"/>
          </a:xfrm>
          <a:prstGeom prst="rect">
            <a:avLst/>
          </a:prstGeom>
        </p:spPr>
        <p:txBody>
          <a:bodyPr anchor="t" rtlCol="false" tIns="0" lIns="0" bIns="0" rIns="0">
            <a:spAutoFit/>
          </a:bodyPr>
          <a:lstStyle/>
          <a:p>
            <a:pPr algn="ctr">
              <a:lnSpc>
                <a:spcPts val="7279"/>
              </a:lnSpc>
            </a:pPr>
            <a:r>
              <a:rPr lang="en-US" sz="5199">
                <a:solidFill>
                  <a:srgbClr val="FFFFFF"/>
                </a:solidFill>
                <a:latin typeface="Libre Franklin Bold"/>
              </a:rPr>
              <a:t>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14306">
            <a:off x="12171508" y="-2710294"/>
            <a:ext cx="9681882" cy="9258300"/>
          </a:xfrm>
          <a:custGeom>
            <a:avLst/>
            <a:gdLst/>
            <a:ahLst/>
            <a:cxnLst/>
            <a:rect r="r" b="b" t="t" l="l"/>
            <a:pathLst>
              <a:path h="9258300" w="9681882">
                <a:moveTo>
                  <a:pt x="0" y="0"/>
                </a:moveTo>
                <a:lnTo>
                  <a:pt x="9681882" y="0"/>
                </a:lnTo>
                <a:lnTo>
                  <a:pt x="9681882" y="9258300"/>
                </a:lnTo>
                <a:lnTo>
                  <a:pt x="0" y="9258300"/>
                </a:lnTo>
                <a:lnTo>
                  <a:pt x="0" y="0"/>
                </a:lnTo>
                <a:close/>
              </a:path>
            </a:pathLst>
          </a:custGeom>
          <a:blipFill>
            <a:blip r:embed="rId4"/>
            <a:stretch>
              <a:fillRect l="0" t="0" r="0" b="0"/>
            </a:stretch>
          </a:blipFill>
        </p:spPr>
      </p:sp>
      <p:sp>
        <p:nvSpPr>
          <p:cNvPr name="Freeform 4" id="4"/>
          <p:cNvSpPr/>
          <p:nvPr/>
        </p:nvSpPr>
        <p:spPr>
          <a:xfrm flipH="false" flipV="false" rot="0">
            <a:off x="1028700" y="2147456"/>
            <a:ext cx="2350124" cy="3636556"/>
          </a:xfrm>
          <a:custGeom>
            <a:avLst/>
            <a:gdLst/>
            <a:ahLst/>
            <a:cxnLst/>
            <a:rect r="r" b="b" t="t" l="l"/>
            <a:pathLst>
              <a:path h="3636556" w="2350124">
                <a:moveTo>
                  <a:pt x="0" y="0"/>
                </a:moveTo>
                <a:lnTo>
                  <a:pt x="2350124" y="0"/>
                </a:lnTo>
                <a:lnTo>
                  <a:pt x="2350124" y="3636555"/>
                </a:lnTo>
                <a:lnTo>
                  <a:pt x="0" y="3636555"/>
                </a:lnTo>
                <a:lnTo>
                  <a:pt x="0" y="0"/>
                </a:lnTo>
                <a:close/>
              </a:path>
            </a:pathLst>
          </a:custGeom>
          <a:blipFill>
            <a:blip r:embed="rId5"/>
            <a:stretch>
              <a:fillRect l="0" t="0" r="0" b="0"/>
            </a:stretch>
          </a:blipFill>
        </p:spPr>
      </p:sp>
      <p:sp>
        <p:nvSpPr>
          <p:cNvPr name="Freeform 5" id="5"/>
          <p:cNvSpPr/>
          <p:nvPr/>
        </p:nvSpPr>
        <p:spPr>
          <a:xfrm flipH="false" flipV="false" rot="0">
            <a:off x="2203762" y="212994"/>
            <a:ext cx="13695828" cy="3958406"/>
          </a:xfrm>
          <a:custGeom>
            <a:avLst/>
            <a:gdLst/>
            <a:ahLst/>
            <a:cxnLst/>
            <a:rect r="r" b="b" t="t" l="l"/>
            <a:pathLst>
              <a:path h="3958406" w="13695828">
                <a:moveTo>
                  <a:pt x="0" y="0"/>
                </a:moveTo>
                <a:lnTo>
                  <a:pt x="13695828" y="0"/>
                </a:lnTo>
                <a:lnTo>
                  <a:pt x="13695828" y="3958406"/>
                </a:lnTo>
                <a:lnTo>
                  <a:pt x="0" y="3958406"/>
                </a:lnTo>
                <a:lnTo>
                  <a:pt x="0" y="0"/>
                </a:lnTo>
                <a:close/>
              </a:path>
            </a:pathLst>
          </a:custGeom>
          <a:blipFill>
            <a:blip r:embed="rId6"/>
            <a:stretch>
              <a:fillRect l="0" t="-2778" r="0" b="-2778"/>
            </a:stretch>
          </a:blipFill>
        </p:spPr>
      </p:sp>
      <p:sp>
        <p:nvSpPr>
          <p:cNvPr name="Freeform 6" id="6"/>
          <p:cNvSpPr/>
          <p:nvPr/>
        </p:nvSpPr>
        <p:spPr>
          <a:xfrm flipH="false" flipV="false" rot="0">
            <a:off x="6829671" y="4529171"/>
            <a:ext cx="9069919" cy="5561425"/>
          </a:xfrm>
          <a:custGeom>
            <a:avLst/>
            <a:gdLst/>
            <a:ahLst/>
            <a:cxnLst/>
            <a:rect r="r" b="b" t="t" l="l"/>
            <a:pathLst>
              <a:path h="5561425" w="9069919">
                <a:moveTo>
                  <a:pt x="0" y="0"/>
                </a:moveTo>
                <a:lnTo>
                  <a:pt x="9069919" y="0"/>
                </a:lnTo>
                <a:lnTo>
                  <a:pt x="9069919" y="5561425"/>
                </a:lnTo>
                <a:lnTo>
                  <a:pt x="0" y="5561425"/>
                </a:lnTo>
                <a:lnTo>
                  <a:pt x="0" y="0"/>
                </a:lnTo>
                <a:close/>
              </a:path>
            </a:pathLst>
          </a:custGeom>
          <a:blipFill>
            <a:blip r:embed="rId7"/>
            <a:stretch>
              <a:fillRect l="0" t="0" r="0" b="0"/>
            </a:stretch>
          </a:blipFill>
        </p:spPr>
      </p:sp>
      <p:sp>
        <p:nvSpPr>
          <p:cNvPr name="TextBox 7" id="7"/>
          <p:cNvSpPr txBox="true"/>
          <p:nvPr/>
        </p:nvSpPr>
        <p:spPr>
          <a:xfrm rot="0">
            <a:off x="2421373" y="6818711"/>
            <a:ext cx="2581394" cy="887095"/>
          </a:xfrm>
          <a:prstGeom prst="rect">
            <a:avLst/>
          </a:prstGeom>
        </p:spPr>
        <p:txBody>
          <a:bodyPr anchor="t" rtlCol="false" tIns="0" lIns="0" bIns="0" rIns="0">
            <a:spAutoFit/>
          </a:bodyPr>
          <a:lstStyle/>
          <a:p>
            <a:pPr algn="ctr">
              <a:lnSpc>
                <a:spcPts val="7279"/>
              </a:lnSpc>
            </a:pPr>
            <a:r>
              <a:rPr lang="en-US" sz="5199">
                <a:solidFill>
                  <a:srgbClr val="FFFFFF"/>
                </a:solidFill>
                <a:latin typeface="Libre Franklin Bold"/>
              </a:rPr>
              <a:t>Results: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0" t="0" r="0" b="0"/>
            </a:stretch>
          </a:blipFill>
        </p:spPr>
      </p:sp>
      <p:sp>
        <p:nvSpPr>
          <p:cNvPr name="TextBox 8" id="8"/>
          <p:cNvSpPr txBox="true"/>
          <p:nvPr/>
        </p:nvSpPr>
        <p:spPr>
          <a:xfrm rot="0">
            <a:off x="2205344" y="1431625"/>
            <a:ext cx="604277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Project Dashboard</a:t>
            </a:r>
          </a:p>
        </p:txBody>
      </p:sp>
      <p:sp>
        <p:nvSpPr>
          <p:cNvPr name="TextBox 9" id="9"/>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0" id="10"/>
          <p:cNvSpPr txBox="true"/>
          <p:nvPr/>
        </p:nvSpPr>
        <p:spPr>
          <a:xfrm rot="0">
            <a:off x="2205344" y="2454984"/>
            <a:ext cx="13461206" cy="464820"/>
          </a:xfrm>
          <a:prstGeom prst="rect">
            <a:avLst/>
          </a:prstGeom>
        </p:spPr>
        <p:txBody>
          <a:bodyPr anchor="t" rtlCol="false" tIns="0" lIns="0" bIns="0" rIns="0">
            <a:spAutoFit/>
          </a:bodyPr>
          <a:lstStyle/>
          <a:p>
            <a:pPr algn="ctr">
              <a:lnSpc>
                <a:spcPts val="3780"/>
              </a:lnSpc>
            </a:pPr>
            <a:r>
              <a:rPr lang="en-US" sz="2700" u="sng">
                <a:solidFill>
                  <a:srgbClr val="FFFFFF"/>
                </a:solidFill>
                <a:latin typeface="Canva Sans Bold"/>
                <a:hlinkClick r:id="rId7" tooltip="https://ahmadscompany38.eu.teamwork.com/app/projects/564674/tasks/table"/>
              </a:rPr>
              <a:t>https://ahmadscompany38.eu.teamwork.com/app/projects/564674/tasks/table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0" t="-326" r="0" b="-326"/>
            </a:stretch>
          </a:blipFill>
        </p:spPr>
      </p:sp>
      <p:sp>
        <p:nvSpPr>
          <p:cNvPr name="TextBox 8" id="8"/>
          <p:cNvSpPr txBox="true"/>
          <p:nvPr/>
        </p:nvSpPr>
        <p:spPr>
          <a:xfrm rot="0">
            <a:off x="2205344" y="1407590"/>
            <a:ext cx="353972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Milestones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32897" cy="10818505"/>
          </a:xfrm>
          <a:custGeom>
            <a:avLst/>
            <a:gdLst/>
            <a:ahLst/>
            <a:cxnLst/>
            <a:rect r="r" b="b" t="t" l="l"/>
            <a:pathLst>
              <a:path h="10818505" w="19232897">
                <a:moveTo>
                  <a:pt x="0" y="0"/>
                </a:moveTo>
                <a:lnTo>
                  <a:pt x="19232897" y="0"/>
                </a:lnTo>
                <a:lnTo>
                  <a:pt x="19232897" y="10818505"/>
                </a:lnTo>
                <a:lnTo>
                  <a:pt x="0" y="10818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sp>
        <p:nvSpPr>
          <p:cNvPr name="Freeform 5" id="5"/>
          <p:cNvSpPr/>
          <p:nvPr/>
        </p:nvSpPr>
        <p:spPr>
          <a:xfrm flipH="false" flipV="false" rot="2309401">
            <a:off x="14098817" y="4565386"/>
            <a:ext cx="1917518" cy="2219992"/>
          </a:xfrm>
          <a:custGeom>
            <a:avLst/>
            <a:gdLst/>
            <a:ahLst/>
            <a:cxnLst/>
            <a:rect r="r" b="b" t="t" l="l"/>
            <a:pathLst>
              <a:path h="2219992" w="1917518">
                <a:moveTo>
                  <a:pt x="0" y="0"/>
                </a:moveTo>
                <a:lnTo>
                  <a:pt x="1917518" y="0"/>
                </a:lnTo>
                <a:lnTo>
                  <a:pt x="1917518" y="2219992"/>
                </a:lnTo>
                <a:lnTo>
                  <a:pt x="0" y="2219992"/>
                </a:lnTo>
                <a:lnTo>
                  <a:pt x="0" y="0"/>
                </a:lnTo>
                <a:close/>
              </a:path>
            </a:pathLst>
          </a:custGeom>
          <a:blipFill>
            <a:blip r:embed="rId5"/>
            <a:stretch>
              <a:fillRect l="0" t="0" r="0" b="0"/>
            </a:stretch>
          </a:blipFill>
        </p:spPr>
      </p:sp>
      <p:sp>
        <p:nvSpPr>
          <p:cNvPr name="AutoShape 6" id="6"/>
          <p:cNvSpPr/>
          <p:nvPr/>
        </p:nvSpPr>
        <p:spPr>
          <a:xfrm rot="-5400000">
            <a:off x="3293209" y="82186"/>
            <a:ext cx="35749" cy="2211479"/>
          </a:xfrm>
          <a:prstGeom prst="rect">
            <a:avLst/>
          </a:prstGeom>
          <a:solidFill>
            <a:srgbClr val="FFFFFF"/>
          </a:solidFill>
        </p:spPr>
      </p:sp>
      <p:sp>
        <p:nvSpPr>
          <p:cNvPr name="Freeform 7" id="7"/>
          <p:cNvSpPr/>
          <p:nvPr/>
        </p:nvSpPr>
        <p:spPr>
          <a:xfrm flipH="false" flipV="false" rot="0">
            <a:off x="1973346" y="3113217"/>
            <a:ext cx="13084230" cy="6264075"/>
          </a:xfrm>
          <a:custGeom>
            <a:avLst/>
            <a:gdLst/>
            <a:ahLst/>
            <a:cxnLst/>
            <a:rect r="r" b="b" t="t" l="l"/>
            <a:pathLst>
              <a:path h="6264075" w="13084230">
                <a:moveTo>
                  <a:pt x="0" y="0"/>
                </a:moveTo>
                <a:lnTo>
                  <a:pt x="13084230" y="0"/>
                </a:lnTo>
                <a:lnTo>
                  <a:pt x="13084230" y="6264075"/>
                </a:lnTo>
                <a:lnTo>
                  <a:pt x="0" y="6264075"/>
                </a:lnTo>
                <a:lnTo>
                  <a:pt x="0" y="0"/>
                </a:lnTo>
                <a:close/>
              </a:path>
            </a:pathLst>
          </a:custGeom>
          <a:blipFill>
            <a:blip r:embed="rId6"/>
            <a:stretch>
              <a:fillRect l="-1164" t="0" r="-1164" b="0"/>
            </a:stretch>
          </a:blipFill>
        </p:spPr>
      </p:sp>
      <p:sp>
        <p:nvSpPr>
          <p:cNvPr name="TextBox 8" id="8"/>
          <p:cNvSpPr txBox="true"/>
          <p:nvPr/>
        </p:nvSpPr>
        <p:spPr>
          <a:xfrm rot="0">
            <a:off x="2205344" y="1455660"/>
            <a:ext cx="59058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Github Repository</a:t>
            </a:r>
          </a:p>
        </p:txBody>
      </p:sp>
      <p:sp>
        <p:nvSpPr>
          <p:cNvPr name="TextBox 9" id="9"/>
          <p:cNvSpPr txBox="true"/>
          <p:nvPr/>
        </p:nvSpPr>
        <p:spPr>
          <a:xfrm rot="0">
            <a:off x="2205344" y="2403897"/>
            <a:ext cx="5911096" cy="405765"/>
          </a:xfrm>
          <a:prstGeom prst="rect">
            <a:avLst/>
          </a:prstGeom>
        </p:spPr>
        <p:txBody>
          <a:bodyPr anchor="t" rtlCol="false" tIns="0" lIns="0" bIns="0" rIns="0">
            <a:spAutoFit/>
          </a:bodyPr>
          <a:lstStyle/>
          <a:p>
            <a:pPr algn="ctr">
              <a:lnSpc>
                <a:spcPts val="3359"/>
              </a:lnSpc>
            </a:pPr>
            <a:r>
              <a:rPr lang="en-US" sz="2400" u="sng">
                <a:solidFill>
                  <a:srgbClr val="FFFFFF"/>
                </a:solidFill>
                <a:latin typeface="Libre Franklin Bold"/>
                <a:hlinkClick r:id="rId7" tooltip="https://github.com/Tonyrj/Data-Science"/>
              </a:rPr>
              <a:t>https://github.com/Tonyrj/Data-Science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DAFre-HzS_0</dc:identifier>
  <dcterms:modified xsi:type="dcterms:W3CDTF">2011-08-01T06:04:30Z</dcterms:modified>
  <cp:revision>1</cp:revision>
  <dc:title>Purple and White Modern Advertising Presentation</dc:title>
</cp:coreProperties>
</file>